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  <p:sldMasterId id="2147483938" r:id="rId4"/>
  </p:sldMasterIdLst>
  <p:notesMasterIdLst>
    <p:notesMasterId r:id="rId22"/>
  </p:notesMasterIdLst>
  <p:sldIdLst>
    <p:sldId id="256" r:id="rId5"/>
    <p:sldId id="333" r:id="rId6"/>
    <p:sldId id="343" r:id="rId7"/>
    <p:sldId id="336" r:id="rId8"/>
    <p:sldId id="344" r:id="rId9"/>
    <p:sldId id="345" r:id="rId10"/>
    <p:sldId id="346" r:id="rId11"/>
    <p:sldId id="347" r:id="rId12"/>
    <p:sldId id="348" r:id="rId13"/>
    <p:sldId id="350" r:id="rId14"/>
    <p:sldId id="337" r:id="rId15"/>
    <p:sldId id="338" r:id="rId16"/>
    <p:sldId id="349" r:id="rId17"/>
    <p:sldId id="339" r:id="rId18"/>
    <p:sldId id="340" r:id="rId19"/>
    <p:sldId id="341" r:id="rId20"/>
    <p:sldId id="342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00"/>
    <a:srgbClr val="33CC33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71" autoAdjust="0"/>
  </p:normalViewPr>
  <p:slideViewPr>
    <p:cSldViewPr>
      <p:cViewPr>
        <p:scale>
          <a:sx n="75" d="100"/>
          <a:sy n="75" d="100"/>
        </p:scale>
        <p:origin x="39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22677E93-61AA-40D3-8BA7-B0F6D8E52A61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688F9B9E-FC4D-467E-B330-09DD1AB48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7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1941B6-89D7-4121-91A4-F3C0B0ACDD9E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B5B63-C0DD-43C2-B9B7-458878B00662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63A97-3907-44E5-B99D-CEE76A0710C5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E57F0-6332-46A3-BC75-C5598970AC5B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CFC1B-F4A0-4CD4-86B6-9E9E2B506E24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EFEF3-D124-4A11-AE83-D54BFA90EB68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907C-3CA5-43B1-ADBD-00D1736D01BC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76CBC2-DC23-4987-A4A9-FD78E081DADF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60ADC1-3185-4033-A0A6-E3EEBC5E55F5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5BB50-5CB5-4CB1-81E5-108C9088BB16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F2D0D-E765-492D-A381-2C9C8D15B118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03C8-761F-4E59-837B-D5413A453B5B}" type="datetime1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9B2CF-BFA8-4EB7-86A7-D9D47EBD4ED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1E32-12D4-487F-A045-0F8D68DA323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3B999-F374-45C4-9916-8900AF892CB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A9B2CF-BFA8-4EB7-86A7-D9D47EBD4ED0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7281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Технологические 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аспекты проведения устной части ЕГЭ по иностранным языкам и оценивания устных ответов участников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экзаменов</a:t>
            </a:r>
            <a:endParaRPr lang="ru-RU" sz="2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3624" y="350100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  <a:endParaRPr lang="ru-RU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Технология 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проверки устных ответов 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экспертами </a:t>
            </a:r>
            <a:endParaRPr lang="ru-RU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204864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оценки устных ответов экспертами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16716" y="11754610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5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оценивания устных ответов</a:t>
            </a:r>
            <a:endParaRPr lang="ru-RU" sz="24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59851" y="1052736"/>
            <a:ext cx="9032429" cy="46085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Проверка ответов выполняется на специализированном рабочем месте Эксперта: Станция прослушивания, оборудованного наушниками.</a:t>
            </a:r>
          </a:p>
          <a:p>
            <a:pPr marL="0" indent="0">
              <a:buFont typeface="Wingdings 3"/>
              <a:buNone/>
            </a:pPr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Выполняется 2 проверки работы, при значительном расхождении выставленных экспертами баллов работа направляется на 3 проверку.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9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оценивания устных ответов</a:t>
            </a:r>
            <a:endParaRPr lang="ru-RU" sz="24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35496" y="908720"/>
            <a:ext cx="9036496" cy="55446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рабочего комплекта эксперту процедурно полностью аналогично проверке письменных ответов (бланки С, соответственно, не печатаются).</a:t>
            </a:r>
          </a:p>
          <a:p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Эксперты одновременно проверяют работы только одного варианта.</a:t>
            </a:r>
          </a:p>
          <a:p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 может взять одновременно на обработку 10 и менее работ.</a:t>
            </a:r>
          </a:p>
        </p:txBody>
      </p:sp>
    </p:spTree>
    <p:extLst>
      <p:ext uri="{BB962C8B-B14F-4D97-AF65-F5344CB8AC3E}">
        <p14:creationId xmlns:p14="http://schemas.microsoft.com/office/powerpoint/2010/main" val="351364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проверки устных ответов экспертами 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35496" y="1052736"/>
            <a:ext cx="9036496" cy="55446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 прослушивает ответы участников и в соответствии с установленными критериями вносит оценки в протокол проверки и отмечает ответ как проверенный.</a:t>
            </a:r>
          </a:p>
          <a:p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Далее протоколы экспертной проверки передаются техническому специалисту для дальнейшей обработки.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65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Функции станции прослушивания</a:t>
            </a:r>
            <a:endParaRPr lang="ru-RU" sz="24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237839" y="1052736"/>
            <a:ext cx="8726649" cy="55446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ru-RU" sz="2800" dirty="0"/>
              <a:t>Получение заданий экспертам для оценивания устных ответов участников </a:t>
            </a:r>
            <a:r>
              <a:rPr lang="ru-RU" sz="2800" dirty="0" smtClean="0"/>
              <a:t>ЕГЭ.</a:t>
            </a:r>
          </a:p>
          <a:p>
            <a:pPr lvl="0"/>
            <a:endParaRPr lang="ru-RU" sz="2800" dirty="0" smtClean="0"/>
          </a:p>
          <a:p>
            <a:r>
              <a:rPr lang="ru-RU" sz="2800" dirty="0"/>
              <a:t>Воспроизведение аудиозаписей устных ответов участников </a:t>
            </a:r>
            <a:r>
              <a:rPr lang="ru-RU" sz="2800" dirty="0" smtClean="0"/>
              <a:t>ЕГЭ.</a:t>
            </a:r>
            <a:endParaRPr lang="ru-RU" sz="2800" dirty="0"/>
          </a:p>
          <a:p>
            <a:pPr lvl="0"/>
            <a:endParaRPr lang="ru-RU" sz="2800" dirty="0"/>
          </a:p>
          <a:p>
            <a:pPr lvl="0"/>
            <a:r>
              <a:rPr lang="ru-RU" sz="2800" dirty="0"/>
              <a:t>Печать протоколов оценивания устных </a:t>
            </a:r>
            <a:r>
              <a:rPr lang="ru-RU" sz="2800" dirty="0" smtClean="0"/>
              <a:t>ответов.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30648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86" y="836712"/>
            <a:ext cx="6750227" cy="5184576"/>
          </a:xfrm>
          <a:prstGeom prst="rect">
            <a:avLst/>
          </a:prstGeom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79512" y="-27384"/>
            <a:ext cx="8784976" cy="80314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Вход на станцию прослушивания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851868" y="6021288"/>
            <a:ext cx="8136904" cy="776536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Calibri" pitchFamily="34" charset="0"/>
              <a:buNone/>
            </a:pPr>
            <a:r>
              <a:rPr lang="ru-RU" sz="2200" dirty="0" smtClean="0"/>
              <a:t>Станцию прослушивания для эксперта запускает технический специалист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3400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445" y="-14064"/>
            <a:ext cx="90010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Основное окно станции прослушивания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8175"/>
            <a:ext cx="7534275" cy="5724525"/>
          </a:xfrm>
          <a:prstGeom prst="rect">
            <a:avLst/>
          </a:prstGeom>
        </p:spPr>
      </p:pic>
      <p:sp>
        <p:nvSpPr>
          <p:cNvPr id="10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69893" y="6453336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202723" y="2538686"/>
            <a:ext cx="1819969" cy="3516313"/>
            <a:chOff x="173" y="1338"/>
            <a:chExt cx="1146" cy="2215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73" y="3262"/>
              <a:ext cx="1146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Номер КИМ</a:t>
              </a:r>
              <a:endParaRPr lang="ru-RU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850563" y="2538686"/>
            <a:ext cx="2291405" cy="3506788"/>
            <a:chOff x="173" y="1338"/>
            <a:chExt cx="1444" cy="220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73" y="3256"/>
              <a:ext cx="1444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Номер варианта</a:t>
              </a:r>
              <a:endParaRPr lang="ru-RU" dirty="0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3860918" y="2867777"/>
            <a:ext cx="4670581" cy="3506788"/>
            <a:chOff x="39" y="1338"/>
            <a:chExt cx="2944" cy="2209"/>
          </a:xfrm>
        </p:grpSpPr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9" y="3256"/>
              <a:ext cx="2944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Ползунок прокрутки аудиозаписи</a:t>
              </a:r>
              <a:endParaRPr lang="ru-RU" dirty="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3703067" y="2001893"/>
            <a:ext cx="4320887" cy="2439877"/>
            <a:chOff x="-2157" y="1338"/>
            <a:chExt cx="2723" cy="2358"/>
          </a:xfrm>
        </p:grpSpPr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-2157" y="3250"/>
              <a:ext cx="2723" cy="446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Ползунок настройки громкости</a:t>
              </a:r>
              <a:endParaRPr lang="ru-RU" dirty="0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721390" y="2049899"/>
            <a:ext cx="7314616" cy="2553096"/>
            <a:chOff x="-1610" y="1338"/>
            <a:chExt cx="4602" cy="2349"/>
          </a:xfrm>
        </p:grpSpPr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-1610" y="3262"/>
              <a:ext cx="4602" cy="425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Запрет автоматического перехода на следующий ответ</a:t>
              </a:r>
              <a:endParaRPr lang="ru-RU" dirty="0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40"/>
          <p:cNvGrpSpPr>
            <a:grpSpLocks/>
          </p:cNvGrpSpPr>
          <p:nvPr/>
        </p:nvGrpSpPr>
        <p:grpSpPr bwMode="auto">
          <a:xfrm>
            <a:off x="936005" y="1733475"/>
            <a:ext cx="2871791" cy="3180905"/>
            <a:chOff x="173" y="1338"/>
            <a:chExt cx="1809" cy="2245"/>
          </a:xfrm>
        </p:grpSpPr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173" y="3257"/>
              <a:ext cx="1809" cy="326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Закрытие ведомости</a:t>
              </a:r>
              <a:endParaRPr lang="ru-RU" dirty="0"/>
            </a:p>
          </p:txBody>
        </p:sp>
        <p:sp>
          <p:nvSpPr>
            <p:cNvPr id="29" name="Line 42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Group 55"/>
          <p:cNvGrpSpPr>
            <a:grpSpLocks/>
          </p:cNvGrpSpPr>
          <p:nvPr/>
        </p:nvGrpSpPr>
        <p:grpSpPr bwMode="auto">
          <a:xfrm>
            <a:off x="2276748" y="2592934"/>
            <a:ext cx="4935544" cy="3487738"/>
            <a:chOff x="179" y="1338"/>
            <a:chExt cx="3109" cy="2197"/>
          </a:xfrm>
        </p:grpSpPr>
        <p:sp>
          <p:nvSpPr>
            <p:cNvPr id="31" name="Text Box 56"/>
            <p:cNvSpPr txBox="1">
              <a:spLocks noChangeArrowheads="1"/>
            </p:cNvSpPr>
            <p:nvPr/>
          </p:nvSpPr>
          <p:spPr bwMode="auto">
            <a:xfrm>
              <a:off x="179" y="3244"/>
              <a:ext cx="3109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Кнопка старт-стоп ответа участника</a:t>
              </a:r>
              <a:endParaRPr lang="ru-RU" dirty="0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" name="Group 58"/>
          <p:cNvGrpSpPr>
            <a:grpSpLocks/>
          </p:cNvGrpSpPr>
          <p:nvPr/>
        </p:nvGrpSpPr>
        <p:grpSpPr bwMode="auto">
          <a:xfrm>
            <a:off x="4224090" y="3019699"/>
            <a:ext cx="4253023" cy="3513138"/>
            <a:chOff x="731" y="1641"/>
            <a:chExt cx="2678" cy="2213"/>
          </a:xfrm>
        </p:grpSpPr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731" y="3563"/>
              <a:ext cx="2678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Время воспроизведения ответа</a:t>
              </a:r>
              <a:endParaRPr lang="ru-RU" dirty="0"/>
            </a:p>
          </p:txBody>
        </p:sp>
        <p:sp>
          <p:nvSpPr>
            <p:cNvPr id="35" name="Line 60"/>
            <p:cNvSpPr>
              <a:spLocks noChangeShapeType="1"/>
            </p:cNvSpPr>
            <p:nvPr/>
          </p:nvSpPr>
          <p:spPr bwMode="auto">
            <a:xfrm flipV="1">
              <a:off x="744" y="1641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" name="Group 61"/>
          <p:cNvGrpSpPr>
            <a:grpSpLocks/>
          </p:cNvGrpSpPr>
          <p:nvPr/>
        </p:nvGrpSpPr>
        <p:grpSpPr bwMode="auto">
          <a:xfrm>
            <a:off x="4371348" y="2171614"/>
            <a:ext cx="3530605" cy="3277501"/>
            <a:chOff x="185" y="1338"/>
            <a:chExt cx="2224" cy="2225"/>
          </a:xfrm>
        </p:grpSpPr>
        <p:sp>
          <p:nvSpPr>
            <p:cNvPr id="37" name="Text Box 62"/>
            <p:cNvSpPr txBox="1">
              <a:spLocks noChangeArrowheads="1"/>
            </p:cNvSpPr>
            <p:nvPr/>
          </p:nvSpPr>
          <p:spPr bwMode="auto">
            <a:xfrm>
              <a:off x="185" y="3250"/>
              <a:ext cx="2224" cy="31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Общая кнопка старт-стоп</a:t>
              </a:r>
              <a:endParaRPr lang="ru-RU" dirty="0"/>
            </a:p>
          </p:txBody>
        </p:sp>
        <p:sp>
          <p:nvSpPr>
            <p:cNvPr id="38" name="Line 63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" name="Group 64"/>
          <p:cNvGrpSpPr>
            <a:grpSpLocks/>
          </p:cNvGrpSpPr>
          <p:nvPr/>
        </p:nvGrpSpPr>
        <p:grpSpPr bwMode="auto">
          <a:xfrm>
            <a:off x="1457710" y="2071961"/>
            <a:ext cx="5790638" cy="3530600"/>
            <a:chOff x="-1528" y="1257"/>
            <a:chExt cx="3651" cy="2224"/>
          </a:xfrm>
        </p:grpSpPr>
        <p:sp>
          <p:nvSpPr>
            <p:cNvPr id="40" name="Text Box 65"/>
            <p:cNvSpPr txBox="1">
              <a:spLocks noChangeArrowheads="1"/>
            </p:cNvSpPr>
            <p:nvPr/>
          </p:nvSpPr>
          <p:spPr bwMode="auto">
            <a:xfrm>
              <a:off x="-1528" y="3190"/>
              <a:ext cx="3651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Переход к предыдущей/следующей записи</a:t>
              </a:r>
              <a:endParaRPr lang="ru-RU" dirty="0"/>
            </a:p>
          </p:txBody>
        </p:sp>
        <p:sp>
          <p:nvSpPr>
            <p:cNvPr id="41" name="Line 66"/>
            <p:cNvSpPr>
              <a:spLocks noChangeShapeType="1"/>
            </p:cNvSpPr>
            <p:nvPr/>
          </p:nvSpPr>
          <p:spPr bwMode="auto">
            <a:xfrm flipV="1">
              <a:off x="78" y="1262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66"/>
            <p:cNvSpPr>
              <a:spLocks noChangeShapeType="1"/>
            </p:cNvSpPr>
            <p:nvPr/>
          </p:nvSpPr>
          <p:spPr bwMode="auto">
            <a:xfrm flipV="1">
              <a:off x="563" y="1257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" name="Group 64"/>
          <p:cNvGrpSpPr>
            <a:grpSpLocks/>
          </p:cNvGrpSpPr>
          <p:nvPr/>
        </p:nvGrpSpPr>
        <p:grpSpPr bwMode="auto">
          <a:xfrm>
            <a:off x="1528833" y="1670324"/>
            <a:ext cx="2499606" cy="3470275"/>
            <a:chOff x="184" y="1338"/>
            <a:chExt cx="1576" cy="2186"/>
          </a:xfrm>
        </p:grpSpPr>
        <p:sp>
          <p:nvSpPr>
            <p:cNvPr id="44" name="Text Box 65"/>
            <p:cNvSpPr txBox="1">
              <a:spLocks noChangeArrowheads="1"/>
            </p:cNvSpPr>
            <p:nvPr/>
          </p:nvSpPr>
          <p:spPr bwMode="auto">
            <a:xfrm>
              <a:off x="184" y="3233"/>
              <a:ext cx="1576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Печать протокола</a:t>
              </a:r>
              <a:endParaRPr lang="ru-RU" dirty="0"/>
            </a:p>
          </p:txBody>
        </p:sp>
        <p:sp>
          <p:nvSpPr>
            <p:cNvPr id="45" name="Line 66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9536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23929"/>
            <a:ext cx="77724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Протокол проверки ответов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148064" y="960033"/>
            <a:ext cx="3474666" cy="547260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90000"/>
              </a:lnSpc>
              <a:spcAft>
                <a:spcPct val="30000"/>
              </a:spcAft>
              <a:buFont typeface="Wingdings 3"/>
              <a:buNone/>
            </a:pPr>
            <a:endParaRPr lang="ru-RU" sz="240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ru-RU" smtClean="0">
                <a:latin typeface="Calibri" pitchFamily="34" charset="0"/>
                <a:cs typeface="Calibri" pitchFamily="34" charset="0"/>
              </a:rPr>
              <a:t>Эксперты заполняют протокол после прослушивания и оценивания ответов участников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ru-RU" sz="2400" smtClean="0">
                <a:latin typeface="Calibri" pitchFamily="34" charset="0"/>
                <a:cs typeface="Calibri" pitchFamily="34" charset="0"/>
              </a:rPr>
              <a:t>Протоколы собираются и передаются техническому специалисту для дальнейше</a:t>
            </a:r>
            <a:r>
              <a:rPr lang="ru-RU" smtClean="0">
                <a:latin typeface="Calibri" pitchFamily="34" charset="0"/>
                <a:cs typeface="Calibri" pitchFamily="34" charset="0"/>
              </a:rPr>
              <a:t>й обработки</a:t>
            </a:r>
          </a:p>
          <a:p>
            <a:pPr marL="0" indent="0">
              <a:lnSpc>
                <a:spcPct val="90000"/>
              </a:lnSpc>
              <a:spcAft>
                <a:spcPct val="30000"/>
              </a:spcAft>
              <a:buFont typeface="Wingdings 3"/>
              <a:buNone/>
            </a:pPr>
            <a:endParaRPr lang="ru-RU" sz="240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Aft>
                <a:spcPct val="30000"/>
              </a:spcAft>
              <a:buFont typeface="Wingdings 3"/>
              <a:buNone/>
            </a:pPr>
            <a:endParaRPr lang="ru-RU" sz="240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Aft>
                <a:spcPct val="30000"/>
              </a:spcAft>
              <a:buFont typeface="Wingdings 3"/>
              <a:buNone/>
            </a:pPr>
            <a:r>
              <a:rPr lang="ru-RU" smtClean="0">
                <a:latin typeface="Calibri" pitchFamily="34" charset="0"/>
                <a:cs typeface="Calibri" pitchFamily="34" charset="0"/>
              </a:rPr>
              <a:t>*</a:t>
            </a:r>
            <a:r>
              <a:rPr lang="ru-RU" sz="1700" smtClean="0">
                <a:latin typeface="Calibri" pitchFamily="34" charset="0"/>
                <a:cs typeface="Calibri" pitchFamily="34" charset="0"/>
              </a:rPr>
              <a:t>Представлен протокол апробации прошлого года</a:t>
            </a:r>
            <a:br>
              <a:rPr lang="ru-RU" sz="1700" smtClean="0">
                <a:latin typeface="Calibri" pitchFamily="34" charset="0"/>
                <a:cs typeface="Calibri" pitchFamily="34" charset="0"/>
              </a:rPr>
            </a:br>
            <a:endParaRPr lang="ru-RU" sz="17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0" y="692696"/>
            <a:ext cx="422573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1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25" name="Rectangle 8"/>
          <p:cNvSpPr txBox="1">
            <a:spLocks noChangeArrowheads="1"/>
          </p:cNvSpPr>
          <p:nvPr/>
        </p:nvSpPr>
        <p:spPr>
          <a:xfrm>
            <a:off x="59851" y="908720"/>
            <a:ext cx="8976645" cy="576064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Сдача экзамена проходит с использованием специализированного рабочего места, оборудованного </a:t>
            </a:r>
            <a:r>
              <a:rPr lang="ru-RU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наушниками.</a:t>
            </a:r>
          </a:p>
          <a:p>
            <a:pPr marL="0" indent="0">
              <a:buFont typeface="Wingdings 3"/>
              <a:buNone/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КИМ доступен участнику экзамена в электронном виде.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Только необходимое и достаточное информирование участника экзамена.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Длительность подготовки и ответа регламентирована.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14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" y="1700808"/>
            <a:ext cx="9144001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836712"/>
            <a:ext cx="9032429" cy="34563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Ознакомление с инструкцией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0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836712"/>
            <a:ext cx="9032429" cy="6480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к ответу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51" y="145124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16716" y="11754610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1790962" y="2830307"/>
            <a:ext cx="1233957" cy="2670341"/>
            <a:chOff x="173" y="1338"/>
            <a:chExt cx="777" cy="2326"/>
          </a:xfrm>
        </p:grpSpPr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173" y="3262"/>
              <a:ext cx="777" cy="40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Задание</a:t>
              </a:r>
              <a:endParaRPr lang="ru-RU" dirty="0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4867710" y="4332204"/>
            <a:ext cx="2412009" cy="1614488"/>
            <a:chOff x="173" y="2530"/>
            <a:chExt cx="1520" cy="1017"/>
          </a:xfrm>
        </p:grpSpPr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73" y="3256"/>
              <a:ext cx="1520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Текст для чтения</a:t>
              </a:r>
              <a:endParaRPr lang="ru-RU" dirty="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 flipV="1">
              <a:off x="173" y="2530"/>
              <a:ext cx="14" cy="736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47054" y="1731362"/>
            <a:ext cx="7213697" cy="3506788"/>
            <a:chOff x="39" y="1338"/>
            <a:chExt cx="4547" cy="2209"/>
          </a:xfrm>
        </p:grpSpPr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39" y="3256"/>
              <a:ext cx="4547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Информирование о длительности подготовки и сдачи</a:t>
              </a:r>
              <a:endParaRPr lang="ru-RU" dirty="0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" name="Group 55"/>
          <p:cNvGrpSpPr>
            <a:grpSpLocks/>
          </p:cNvGrpSpPr>
          <p:nvPr/>
        </p:nvGrpSpPr>
        <p:grpSpPr bwMode="auto">
          <a:xfrm>
            <a:off x="4719215" y="2023978"/>
            <a:ext cx="4275143" cy="3500438"/>
            <a:chOff x="599" y="1345"/>
            <a:chExt cx="2693" cy="2205"/>
          </a:xfrm>
        </p:grpSpPr>
        <p:sp>
          <p:nvSpPr>
            <p:cNvPr id="37" name="Text Box 56"/>
            <p:cNvSpPr txBox="1">
              <a:spLocks noChangeArrowheads="1"/>
            </p:cNvSpPr>
            <p:nvPr/>
          </p:nvSpPr>
          <p:spPr bwMode="auto">
            <a:xfrm>
              <a:off x="599" y="3259"/>
              <a:ext cx="2693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Отсчет времени на подготовку</a:t>
              </a:r>
              <a:endParaRPr lang="ru-RU" dirty="0"/>
            </a:p>
          </p:txBody>
        </p:sp>
        <p:sp>
          <p:nvSpPr>
            <p:cNvPr id="38" name="Line 57"/>
            <p:cNvSpPr>
              <a:spLocks noChangeShapeType="1"/>
            </p:cNvSpPr>
            <p:nvPr/>
          </p:nvSpPr>
          <p:spPr bwMode="auto">
            <a:xfrm flipV="1">
              <a:off x="3153" y="1345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8553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70080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836712"/>
            <a:ext cx="9032429" cy="6480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 участника 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16716" y="11754610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899672" y="6237312"/>
            <a:ext cx="4969597" cy="461905"/>
            <a:chOff x="-1437" y="3143"/>
            <a:chExt cx="2010" cy="739"/>
          </a:xfrm>
        </p:grpSpPr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-995" y="3143"/>
              <a:ext cx="1568" cy="73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Индикатор громкости звука</a:t>
              </a:r>
              <a:endParaRPr lang="ru-RU" dirty="0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-1437" y="3719"/>
              <a:ext cx="444" cy="14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700583" y="6237312"/>
            <a:ext cx="5470162" cy="461963"/>
            <a:chOff x="-374" y="3344"/>
            <a:chExt cx="3448" cy="291"/>
          </a:xfrm>
        </p:grpSpPr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-374" y="3344"/>
              <a:ext cx="2807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Досрочное завершение ответа</a:t>
              </a:r>
              <a:endParaRPr lang="ru-RU" dirty="0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433" y="3547"/>
              <a:ext cx="641" cy="9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8555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764704"/>
            <a:ext cx="9032429" cy="6480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 задания: вопросы по фотографии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16716" y="11754610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565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764704"/>
            <a:ext cx="9032429" cy="9051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 задания: рассказ по выбранной фотографии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16716" y="11754610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1884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29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764704"/>
            <a:ext cx="9032429" cy="6480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 задания: сравнение двух фотографий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16716" y="11754610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1884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11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764704"/>
            <a:ext cx="9032429" cy="6480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Проверка качества записи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16716" y="11754610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741884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6221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10235</TotalTime>
  <Words>388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Специальное оформление</vt:lpstr>
      <vt:lpstr>1_Специальное оформление</vt:lpstr>
      <vt:lpstr>2_Специальное оформление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технологии подготовки, проведения и обработки результатов ЕГЭ экзамена по информатике в компьютерной форме</dc:title>
  <dc:creator>a</dc:creator>
  <cp:lastModifiedBy>Юхнович Ольга Леонидовна</cp:lastModifiedBy>
  <cp:revision>552</cp:revision>
  <cp:lastPrinted>2014-01-17T14:46:41Z</cp:lastPrinted>
  <dcterms:created xsi:type="dcterms:W3CDTF">2011-11-18T12:57:15Z</dcterms:created>
  <dcterms:modified xsi:type="dcterms:W3CDTF">2014-09-22T15:01:59Z</dcterms:modified>
</cp:coreProperties>
</file>